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c7a96143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c7a96143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c7a96143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c7a96143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c7a96143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c7a96143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c7a96143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c7a96143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7a96143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c7a96143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2010 red cross t-shirt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c7a96143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c7a96143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c7a96143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c7a96143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c7a96143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c7a96143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c7a96143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c7a96143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c7a96143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c7a96143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7a96143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c7a9614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7a96143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c7a96143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c7a96143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c7a96143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c7a96143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c7a96143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Chris Burgess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c7a96143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c7a96143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Table: Computational Propaganda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c7a96143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c7a96143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c7a96143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c7a96143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c7a96143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c7a96143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c7a96143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c7a96143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c7a96143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c7a96143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c7a9614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c7a9614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</a:t>
            </a:r>
            <a:r>
              <a:rPr lang="en" sz="1400">
                <a:solidFill>
                  <a:schemeClr val="dk1"/>
                </a:solidFill>
              </a:rPr>
              <a:t>Wardle’s “information disorder”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7a96143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c7a96143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c7a9614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c7a9614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c7a96143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c7a96143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c7a9614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c7a9614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c7a96143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c7a96143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Danny Rogers, Black Hat / Forbes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c7a96143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c7a96143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SJ Terp et 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uvsdisinfo.eu/disinformation-cases/" TargetMode="External"/><Relationship Id="rId4" Type="http://schemas.openxmlformats.org/officeDocument/2006/relationships/hyperlink" Target="https://medium.com/dfrlab" TargetMode="External"/><Relationship Id="rId10" Type="http://schemas.openxmlformats.org/officeDocument/2006/relationships/hyperlink" Target="https://www.newsguardtech.com/covid-19-resources/" TargetMode="External"/><Relationship Id="rId9" Type="http://schemas.openxmlformats.org/officeDocument/2006/relationships/hyperlink" Target="https://comprop.oii.ox.ac.uk/wp-content/uploads/sites/93/2019/09/Case-Studies-Collated-NOV-2019-1.pdf" TargetMode="External"/><Relationship Id="rId5" Type="http://schemas.openxmlformats.org/officeDocument/2006/relationships/hyperlink" Target="https://comprop.oii.ox.ac.uk/" TargetMode="External"/><Relationship Id="rId6" Type="http://schemas.openxmlformats.org/officeDocument/2006/relationships/hyperlink" Target="https://comprop.oii.ox.ac.uk/wp-content/uploads/sites/93/2019/09/CyberTroop-Report19.pdf" TargetMode="External"/><Relationship Id="rId7" Type="http://schemas.openxmlformats.org/officeDocument/2006/relationships/hyperlink" Target="https://comprop.oii.ox.ac.uk/wp-content/uploads/sites/93/2019/09/CyberTroop-Report19.pdf" TargetMode="External"/><Relationship Id="rId8" Type="http://schemas.openxmlformats.org/officeDocument/2006/relationships/hyperlink" Target="https://comprop.oii.ox.ac.uk/wp-content/uploads/sites/93/2019/09/Case-Studies-Collated-NOV-2019-1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Security: Background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7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INST408C: Cognitive Security | Fall 2021 | SJ Terp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Frameworks: STIX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50" y="572700"/>
            <a:ext cx="5601700" cy="44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11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Disinformation as a </a:t>
            </a:r>
            <a:r>
              <a:rPr b="1" lang="en"/>
              <a:t>risk management</a:t>
            </a:r>
            <a:r>
              <a:rPr lang="en"/>
              <a:t> problem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37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the risks, not the artifacts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 surfaces, vulnerabilities, potential losses / outcomes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Risk assessment, reduction, remediation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Risks: How bad? How big? Who to?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4773825" y="1152475"/>
            <a:ext cx="37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Mis/disinformation is everywhere: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do you put your resources?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Detection, mitigation, response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People, technologies, time, attention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Tiered Security Operations Centers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0" y="663300"/>
            <a:ext cx="7953351" cy="43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we’re dealing with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attention-grabbing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300" y="730650"/>
            <a:ext cx="4175400" cy="41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13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Repeated attention-grabbing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25" y="829875"/>
            <a:ext cx="7389337" cy="4132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0" name="Google Shape;140;p27"/>
          <p:cNvCxnSpPr/>
          <p:nvPr/>
        </p:nvCxnSpPr>
        <p:spPr>
          <a:xfrm>
            <a:off x="8888825" y="3090525"/>
            <a:ext cx="1361100" cy="13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104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Money</a:t>
            </a:r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167" y="677475"/>
            <a:ext cx="5708109" cy="416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11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 extremism</a:t>
            </a: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00" y="691650"/>
            <a:ext cx="7899624" cy="41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13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Geopolitics</a:t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75" y="1124450"/>
            <a:ext cx="6648450" cy="102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825" y="2571750"/>
            <a:ext cx="6705600" cy="2038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11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it’s a good </a:t>
            </a:r>
            <a:r>
              <a:rPr lang="en"/>
              <a:t>way to get what you want… </a:t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38" y="691650"/>
            <a:ext cx="7602929" cy="414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/>
              <a:t>Misinformation, Disinformation, Malinformation, Rumours,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/>
              <a:t>Conspiracies…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13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real-world effects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613" y="705825"/>
            <a:ext cx="6198776" cy="39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311700" y="7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automation</a:t>
            </a:r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25" y="858250"/>
            <a:ext cx="622935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every platform</a:t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50" y="1342188"/>
            <a:ext cx="7277875" cy="24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17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Country</a:t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050" y="748375"/>
            <a:ext cx="7238712" cy="40903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(Good places to look for </a:t>
            </a:r>
            <a:r>
              <a:rPr lang="en"/>
              <a:t>countries)</a:t>
            </a:r>
            <a:endParaRPr/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https://euvsdisinfo.eu/disinformation-cases/</a:t>
            </a:r>
            <a:r>
              <a:rPr lang="en" sz="1800">
                <a:solidFill>
                  <a:schemeClr val="dk1"/>
                </a:solidFill>
              </a:rPr>
              <a:t> - Russia disinfo on EU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https://medium.com/dfrlab</a:t>
            </a:r>
            <a:r>
              <a:rPr lang="en" sz="1800">
                <a:solidFill>
                  <a:schemeClr val="dk1"/>
                </a:solidFill>
              </a:rPr>
              <a:t> - world disinfo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https://comprop.oii.ox.ac.uk/</a:t>
            </a:r>
            <a:r>
              <a:rPr lang="en" sz="1800">
                <a:solidFill>
                  <a:schemeClr val="dk1"/>
                </a:solidFill>
              </a:rPr>
              <a:t> - nationstate actors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Specifically</a:t>
            </a:r>
            <a:r>
              <a:rPr lang="en" sz="18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8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Global Disinformation Order</a:t>
            </a:r>
            <a:r>
              <a:rPr lang="en" sz="1800">
                <a:solidFill>
                  <a:schemeClr val="dk1"/>
                </a:solidFill>
              </a:rPr>
              <a:t> and</a:t>
            </a:r>
            <a:r>
              <a:rPr lang="en" sz="18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800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https://comprop.oii.ox.ac.uk/wp-content/uploads/sites/93/2019/09/Case-Studies-Collated-NOV-2019-1.pdf</a:t>
            </a:r>
            <a:endParaRPr sz="18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https://www.newsguardtech.com/covid-19-resources/</a:t>
            </a:r>
            <a:r>
              <a:rPr lang="en" sz="1800">
                <a:solidFill>
                  <a:schemeClr val="dk1"/>
                </a:solidFill>
              </a:rPr>
              <a:t> - c19 domains for several countries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13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Outsourcing</a:t>
            </a:r>
            <a:endParaRPr/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350" y="705850"/>
            <a:ext cx="7347289" cy="41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11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also 1000s of responders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900" y="691675"/>
            <a:ext cx="6347612" cy="41470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18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different scales</a:t>
            </a:r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13" y="858225"/>
            <a:ext cx="4256575" cy="184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09475"/>
            <a:ext cx="4185396" cy="20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6" y="471075"/>
            <a:ext cx="4501405" cy="197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7025" y="2594504"/>
            <a:ext cx="3441807" cy="239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that’s what this course is about.  Questions?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6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Media: Information Disorder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98" y="634950"/>
            <a:ext cx="6895401" cy="42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18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Military: Information Operations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88" y="1017725"/>
            <a:ext cx="7245825" cy="39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11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Security: Cognitive Security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38" y="918500"/>
            <a:ext cx="8170125" cy="35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Security vs Cognitive Security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1323525" y="1542325"/>
            <a:ext cx="2601600" cy="29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Networks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Actions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4743700" y="1542325"/>
            <a:ext cx="3434400" cy="30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Communities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Beliefs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Actions</a:t>
            </a:r>
            <a:endParaRPr/>
          </a:p>
        </p:txBody>
      </p:sp>
      <p:cxnSp>
        <p:nvCxnSpPr>
          <p:cNvPr id="86" name="Google Shape;86;p18"/>
          <p:cNvCxnSpPr/>
          <p:nvPr/>
        </p:nvCxnSpPr>
        <p:spPr>
          <a:xfrm flipH="1">
            <a:off x="4378925" y="1580700"/>
            <a:ext cx="14100" cy="24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took from information security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CIA: Disinformation as an </a:t>
            </a:r>
            <a:r>
              <a:rPr b="1" lang="en"/>
              <a:t>Integrity</a:t>
            </a:r>
            <a:r>
              <a:rPr lang="en"/>
              <a:t> problem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 sz="2100">
                <a:solidFill>
                  <a:schemeClr val="dk1"/>
                </a:solidFill>
              </a:rPr>
              <a:t>Confidentiality</a:t>
            </a:r>
            <a:r>
              <a:rPr lang="en" sz="2100">
                <a:solidFill>
                  <a:schemeClr val="dk1"/>
                </a:solidFill>
              </a:rPr>
              <a:t>: only the people/systems that are supposed to have the information do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 sz="2100">
                <a:solidFill>
                  <a:schemeClr val="dk1"/>
                </a:solidFill>
              </a:rPr>
              <a:t>Integrity</a:t>
            </a:r>
            <a:r>
              <a:rPr lang="en" sz="2100">
                <a:solidFill>
                  <a:schemeClr val="dk1"/>
                </a:solidFill>
              </a:rPr>
              <a:t>: the information has not been tampered with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" sz="2100">
                <a:solidFill>
                  <a:schemeClr val="dk1"/>
                </a:solidFill>
              </a:rPr>
              <a:t>Availability</a:t>
            </a:r>
            <a:r>
              <a:rPr lang="en" sz="2100">
                <a:solidFill>
                  <a:schemeClr val="dk1"/>
                </a:solidFill>
              </a:rPr>
              <a:t>: people can use the system as intended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6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Frameworks: ATT&amp;CK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050" y="634950"/>
            <a:ext cx="7191151" cy="4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